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0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619671" y="2996951"/>
            <a:ext cx="7162801" cy="122413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Titeltekst"/>
          <p:cNvSpPr txBox="1">
            <a:spLocks noGrp="1"/>
          </p:cNvSpPr>
          <p:nvPr>
            <p:ph type="title"/>
          </p:nvPr>
        </p:nvSpPr>
        <p:spPr>
          <a:xfrm>
            <a:off x="1619671" y="2204864"/>
            <a:ext cx="7162801" cy="80803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Titeltekst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Teks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575218" y="6388417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676400" y="1989138"/>
            <a:ext cx="3400425" cy="4137026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575218" y="6388417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1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676400" y="1994028"/>
            <a:ext cx="7162800" cy="4137026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 descr="Afbeelding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8000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1pPr>
      <a:lvl2pPr marL="742950" marR="0" indent="-28575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8000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2pPr>
      <a:lvl3pPr marL="11430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8000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3pPr>
      <a:lvl4pPr marL="16002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8000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4pPr>
      <a:lvl5pPr marL="20574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8000"/>
        </a:buClr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8000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8000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7pPr>
      <a:lvl8pPr marL="34747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8000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8pPr>
      <a:lvl9pPr marL="3931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8000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33C72"/>
          </a:solidFill>
          <a:uFillTx/>
          <a:latin typeface="Lucida Sans"/>
          <a:ea typeface="Lucida Sans"/>
          <a:cs typeface="Lucida Sans"/>
          <a:sym typeface="Lucida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BjIvnRFja4" TargetMode="External"/><Relationship Id="rId2" Type="http://schemas.openxmlformats.org/officeDocument/2006/relationships/hyperlink" Target="https://www.youtube.com/watch?v=YDePi6Wvc2w&amp;sns=em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youtube.com/watch?v=4EAegtEWsi4&amp;list=PLE3zLa5n17QeBjgRJpCciyZqbQDNhNIxb&amp;sns=em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ubtitel"/>
          <p:cNvSpPr txBox="1">
            <a:spLocks noGrp="1"/>
          </p:cNvSpPr>
          <p:nvPr>
            <p:ph type="subTitle" sz="quarter" idx="1"/>
          </p:nvPr>
        </p:nvSpPr>
        <p:spPr>
          <a:xfrm>
            <a:off x="1691680" y="3068959"/>
            <a:ext cx="7162801" cy="1348062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 practical journey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r>
              <a:t>EAOF conference - drawing on our dialogue</a:t>
            </a:r>
          </a:p>
        </p:txBody>
      </p:sp>
      <p:sp>
        <p:nvSpPr>
          <p:cNvPr id="60" name="Titel"/>
          <p:cNvSpPr txBox="1">
            <a:spLocks noGrp="1"/>
          </p:cNvSpPr>
          <p:nvPr>
            <p:ph type="ctrTitle"/>
          </p:nvPr>
        </p:nvSpPr>
        <p:spPr>
          <a:xfrm>
            <a:off x="1691680" y="2296169"/>
            <a:ext cx="7162801" cy="769442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From FACT to POD</a:t>
            </a:r>
          </a:p>
        </p:txBody>
      </p:sp>
      <p:sp>
        <p:nvSpPr>
          <p:cNvPr id="61" name="OptioneleTekst"/>
          <p:cNvSpPr txBox="1"/>
          <p:nvPr/>
        </p:nvSpPr>
        <p:spPr>
          <a:xfrm>
            <a:off x="1373124" y="5842000"/>
            <a:ext cx="159502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Lucida Sans"/>
                <a:ea typeface="Lucida Sans"/>
                <a:cs typeface="Lucida Sans"/>
                <a:sym typeface="Lucida Sans"/>
              </a:defRPr>
            </a:pPr>
            <a:r>
              <a:t>Marion de Boer, POD</a:t>
            </a:r>
          </a:p>
          <a:p>
            <a:pPr>
              <a:defRPr sz="1200">
                <a:latin typeface="Lucida Sans"/>
                <a:ea typeface="Lucida Sans"/>
                <a:cs typeface="Lucida Sans"/>
                <a:sym typeface="Lucida Sans"/>
              </a:defRPr>
            </a:pPr>
            <a:r>
              <a:t>4 mei 2018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82880">
              <a:defRPr sz="1440"/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>Outcomes stable 2003 – 2005 </a:t>
            </a:r>
            <a:r>
              <a:rPr sz="560"/>
              <a:t>(Aaltonen et al., 2011 and Seikkula et al, 2011):</a:t>
            </a:r>
            <a:br>
              <a:rPr sz="560"/>
            </a:br>
            <a:endParaRPr sz="560"/>
          </a:p>
        </p:txBody>
      </p:sp>
      <p:sp>
        <p:nvSpPr>
          <p:cNvPr id="10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676400" y="2852935"/>
            <a:ext cx="7071946" cy="2769746"/>
          </a:xfrm>
          <a:prstGeom prst="rect">
            <a:avLst/>
          </a:prstGeom>
        </p:spPr>
        <p:txBody>
          <a:bodyPr/>
          <a:lstStyle/>
          <a:p>
            <a:r>
              <a:t>- DUP declined to three weeks</a:t>
            </a:r>
          </a:p>
          <a:p>
            <a:r>
              <a:t>- about 1/3 used antipsychotic drugs</a:t>
            </a:r>
          </a:p>
          <a:p>
            <a:r>
              <a:t>- 84 % returned to full employment</a:t>
            </a:r>
          </a:p>
          <a:p>
            <a:r>
              <a:t>- Few new schizophrenia patients: Annual incidence declined from 33  (1985) to 2-3 /100 000   (2005)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/>
          <a:p>
            <a:r>
              <a:t>Core principles…</a:t>
            </a:r>
          </a:p>
        </p:txBody>
      </p:sp>
      <p:sp>
        <p:nvSpPr>
          <p:cNvPr id="108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68580">
              <a:buSzTx/>
              <a:buNone/>
              <a:defRPr sz="1400"/>
            </a:pPr>
            <a:endParaRPr dirty="0"/>
          </a:p>
          <a:p>
            <a:pPr marL="489600">
              <a:lnSpc>
                <a:spcPct val="150000"/>
              </a:lnSpc>
              <a:spcBef>
                <a:spcPts val="300"/>
              </a:spcBef>
              <a:buClr>
                <a:srgbClr val="404040"/>
              </a:buClr>
              <a:defRPr b="1">
                <a:solidFill>
                  <a:srgbClr val="008F4A"/>
                </a:solidFill>
              </a:defRPr>
            </a:pPr>
            <a:r>
              <a:rPr dirty="0"/>
              <a:t>The provision of immediate help </a:t>
            </a:r>
            <a:r>
              <a:rPr b="0" dirty="0">
                <a:solidFill>
                  <a:srgbClr val="595959"/>
                </a:solidFill>
              </a:rPr>
              <a:t>– first meeting arranged within 24 hours of contact made</a:t>
            </a:r>
            <a:r>
              <a:rPr b="0" dirty="0" smtClean="0">
                <a:solidFill>
                  <a:srgbClr val="595959"/>
                </a:solidFill>
              </a:rPr>
              <a:t>.</a:t>
            </a:r>
            <a:endParaRPr lang="nl-NL" b="0" dirty="0" smtClean="0">
              <a:solidFill>
                <a:srgbClr val="595959"/>
              </a:solidFill>
            </a:endParaRPr>
          </a:p>
          <a:p>
            <a:pPr marL="489600">
              <a:lnSpc>
                <a:spcPct val="150000"/>
              </a:lnSpc>
              <a:spcBef>
                <a:spcPts val="300"/>
              </a:spcBef>
              <a:buClr>
                <a:srgbClr val="404040"/>
              </a:buClr>
              <a:defRPr b="1">
                <a:solidFill>
                  <a:srgbClr val="008F4A"/>
                </a:solidFill>
              </a:defRPr>
            </a:pPr>
            <a:r>
              <a:rPr lang="en-GB" b="1" dirty="0">
                <a:solidFill>
                  <a:srgbClr val="008F4A"/>
                </a:solidFill>
                <a:ea typeface="ＭＳ Ｐゴシック" charset="0"/>
              </a:rPr>
              <a:t>Flexibility &amp; Mobility</a:t>
            </a:r>
            <a:r>
              <a:rPr lang="en-GB" dirty="0">
                <a:solidFill>
                  <a:srgbClr val="595959"/>
                </a:solidFill>
                <a:ea typeface="ＭＳ Ｐゴシック" charset="0"/>
              </a:rPr>
              <a:t>: “Using the therapeutic methods that best suit the case</a:t>
            </a:r>
            <a:r>
              <a:rPr lang="en-GB" dirty="0" smtClean="0">
                <a:solidFill>
                  <a:srgbClr val="595959"/>
                </a:solidFill>
                <a:ea typeface="ＭＳ Ｐゴシック" charset="0"/>
              </a:rPr>
              <a:t>” </a:t>
            </a:r>
          </a:p>
          <a:p>
            <a:pPr marL="146700" indent="0">
              <a:lnSpc>
                <a:spcPct val="150000"/>
              </a:lnSpc>
              <a:spcBef>
                <a:spcPts val="300"/>
              </a:spcBef>
              <a:buClr>
                <a:srgbClr val="404040"/>
              </a:buClr>
              <a:buNone/>
              <a:defRPr b="1">
                <a:solidFill>
                  <a:srgbClr val="008F4A"/>
                </a:solidFill>
              </a:defRPr>
            </a:pPr>
            <a:r>
              <a:rPr lang="en-GB" dirty="0">
                <a:solidFill>
                  <a:srgbClr val="595959"/>
                </a:solidFill>
                <a:ea typeface="ＭＳ Ｐゴシック" charset="0"/>
              </a:rPr>
              <a:t>	</a:t>
            </a:r>
            <a:r>
              <a:rPr lang="en-GB" dirty="0" smtClean="0">
                <a:solidFill>
                  <a:srgbClr val="595959"/>
                </a:solidFill>
                <a:ea typeface="ＭＳ Ｐゴシック" charset="0"/>
              </a:rPr>
              <a:t>Being in different place, needed time.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09" name="Tijdelijke aanduiding voor dianummer 4"/>
          <p:cNvSpPr txBox="1">
            <a:spLocks noGrp="1"/>
          </p:cNvSpPr>
          <p:nvPr>
            <p:ph type="sldNum" sz="quarter" idx="2"/>
          </p:nvPr>
        </p:nvSpPr>
        <p:spPr>
          <a:xfrm>
            <a:off x="8576781" y="6388417"/>
            <a:ext cx="26241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rgbClr val="008F4A"/>
                </a:solidFill>
                <a:ea typeface="ＭＳ Ｐゴシック" charset="0"/>
              </a:rPr>
              <a:t>Responsibility</a:t>
            </a:r>
            <a:r>
              <a:rPr lang="en-GB" dirty="0" smtClean="0">
                <a:solidFill>
                  <a:srgbClr val="595959"/>
                </a:solidFill>
                <a:ea typeface="ＭＳ Ｐゴシック" charset="0"/>
              </a:rPr>
              <a:t>: “the same team or person responsible”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8F4A"/>
                </a:solidFill>
              </a:rPr>
              <a:t>A </a:t>
            </a:r>
            <a:r>
              <a:rPr lang="en-US" b="1" dirty="0">
                <a:solidFill>
                  <a:srgbClr val="008F4A"/>
                </a:solidFill>
              </a:rPr>
              <a:t>social network perspective </a:t>
            </a:r>
            <a:r>
              <a:rPr lang="en-US" dirty="0">
                <a:solidFill>
                  <a:srgbClr val="595959"/>
                </a:solidFill>
              </a:rPr>
              <a:t>– patients, their families, </a:t>
            </a:r>
            <a:r>
              <a:rPr lang="en-US" dirty="0" err="1">
                <a:solidFill>
                  <a:srgbClr val="595959"/>
                </a:solidFill>
              </a:rPr>
              <a:t>carers</a:t>
            </a:r>
            <a:r>
              <a:rPr lang="en-US" dirty="0">
                <a:solidFill>
                  <a:srgbClr val="595959"/>
                </a:solidFill>
              </a:rPr>
              <a:t> &amp; other members of the social network are always invited to the meetings</a:t>
            </a:r>
          </a:p>
          <a:p>
            <a:pPr>
              <a:lnSpc>
                <a:spcPct val="150000"/>
              </a:lnSpc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79034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1676400" y="980727"/>
            <a:ext cx="7162800" cy="514543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defRPr b="1">
                <a:solidFill>
                  <a:srgbClr val="008F4A"/>
                </a:solidFill>
              </a:defRPr>
            </a:pPr>
            <a:r>
              <a:t>Psychological continuity</a:t>
            </a:r>
            <a:r>
              <a:rPr b="0"/>
              <a:t>: </a:t>
            </a:r>
            <a:r>
              <a:rPr b="0">
                <a:solidFill>
                  <a:srgbClr val="595959"/>
                </a:solidFill>
              </a:rPr>
              <a:t>The same team is responsible for treatment – engaging with the same social network – for the entirety of the treatment process </a:t>
            </a:r>
          </a:p>
          <a:p>
            <a:pPr>
              <a:defRPr b="1">
                <a:solidFill>
                  <a:srgbClr val="008F4A"/>
                </a:solidFill>
              </a:defRPr>
            </a:pPr>
            <a:r>
              <a:t>Dialogism</a:t>
            </a:r>
            <a:r>
              <a:rPr b="0">
                <a:solidFill>
                  <a:srgbClr val="595959"/>
                </a:solidFill>
              </a:rPr>
              <a:t>; promoting dialogue is </a:t>
            </a:r>
            <a:r>
              <a:rPr b="0" u="sng">
                <a:solidFill>
                  <a:srgbClr val="595959"/>
                </a:solidFill>
              </a:rPr>
              <a:t>primary and, indeed, the focus of treatment</a:t>
            </a:r>
            <a:r>
              <a:rPr b="0">
                <a:solidFill>
                  <a:srgbClr val="595959"/>
                </a:solidFill>
              </a:rPr>
              <a:t>. “the dialogical conversation is seen as a forum where families and patients have the opportunity to increase their sense of agency in their own lives.”</a:t>
            </a:r>
          </a:p>
          <a:p>
            <a:pPr>
              <a:defRPr b="1">
                <a:solidFill>
                  <a:srgbClr val="008F4A"/>
                </a:solidFill>
              </a:defRPr>
            </a:pPr>
            <a:r>
              <a:t>Tolerance of uncertainty</a:t>
            </a:r>
            <a:r>
              <a:rPr b="0">
                <a:solidFill>
                  <a:srgbClr val="595959"/>
                </a:solidFill>
              </a:rPr>
              <a:t>: “An active attitude among the therapists </a:t>
            </a:r>
            <a:r>
              <a:rPr b="0" u="sng">
                <a:solidFill>
                  <a:srgbClr val="595959"/>
                </a:solidFill>
              </a:rPr>
              <a:t>to live together with the network</a:t>
            </a:r>
            <a:r>
              <a:rPr b="0">
                <a:solidFill>
                  <a:srgbClr val="595959"/>
                </a:solidFill>
              </a:rPr>
              <a:t>, aiming at a joint process… so as to avoid premature conclusions or decisions”</a:t>
            </a:r>
          </a:p>
        </p:txBody>
      </p:sp>
      <p:sp>
        <p:nvSpPr>
          <p:cNvPr id="112" name="Tijdelijke aanduiding voor dianummer 4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/>
          <a:p>
            <a:r>
              <a:t>Peer supported open dialogue</a:t>
            </a:r>
          </a:p>
        </p:txBody>
      </p:sp>
      <p:sp>
        <p:nvSpPr>
          <p:cNvPr id="115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r>
              <a:t>In 2017 7 members of FACT, GGzE receive training in UK, londen.  </a:t>
            </a:r>
          </a:p>
          <a:p>
            <a:r>
              <a:t>Together with 4 other organizations from the Netherlands, 31 people</a:t>
            </a:r>
          </a:p>
          <a:p>
            <a:r>
              <a:t>Started in Finland, in England training “POD”</a:t>
            </a:r>
          </a:p>
          <a:p>
            <a:r>
              <a:t>90 people in England</a:t>
            </a:r>
          </a:p>
          <a:p>
            <a:r>
              <a:t>four weeks</a:t>
            </a:r>
          </a:p>
          <a:p>
            <a:r>
              <a:t>personal and theoretical </a:t>
            </a:r>
          </a:p>
        </p:txBody>
      </p:sp>
      <p:sp>
        <p:nvSpPr>
          <p:cNvPr id="116" name="Tijdelijke aanduiding voor dianummer 4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Hoofdteks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Titel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0" name="IMG_6201.JPG" descr="IMG_62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00" y="1147334"/>
            <a:ext cx="6564496" cy="4923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24" name="Tijdelijke aanduiding voor inhoud 6" descr="Tijdelijke aanduiding voor inhoud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2129377"/>
            <a:ext cx="7162800" cy="3772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sp>
        <p:nvSpPr>
          <p:cNvPr id="127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/>
          <a:p>
            <a:r>
              <a:t>The “P” in POD</a:t>
            </a:r>
          </a:p>
        </p:txBody>
      </p:sp>
      <p:sp>
        <p:nvSpPr>
          <p:cNvPr id="128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r>
              <a:t>A peer worker in every team; their experience is itself recognised as a form of expertise in the team. </a:t>
            </a:r>
          </a:p>
          <a:p>
            <a:r>
              <a:t>A “we are all peers” mentality in the team, combatting the “them and us” mentality.</a:t>
            </a:r>
          </a:p>
          <a:p>
            <a:r>
              <a:t>Cultivating local initiatives, especially when social networks are limited or lacking.  </a:t>
            </a:r>
          </a:p>
        </p:txBody>
      </p:sp>
      <p:sp>
        <p:nvSpPr>
          <p:cNvPr id="129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130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jdelijke aanduiding voor voettekst 3"/>
          <p:cNvSpPr txBox="1"/>
          <p:nvPr/>
        </p:nvSpPr>
        <p:spPr>
          <a:xfrm>
            <a:off x="5865236" y="5639514"/>
            <a:ext cx="3086101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000" b="1">
                <a:solidFill>
                  <a:srgbClr val="C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F</a:t>
            </a:r>
          </a:p>
        </p:txBody>
      </p:sp>
      <p:sp>
        <p:nvSpPr>
          <p:cNvPr id="133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1F497D"/>
                </a:solidFill>
              </a:defRPr>
            </a:lvl1pPr>
          </a:lstStyle>
          <a:p>
            <a:r>
              <a:t>Mindfullness</a:t>
            </a:r>
          </a:p>
        </p:txBody>
      </p:sp>
      <p:sp>
        <p:nvSpPr>
          <p:cNvPr id="134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1936864" y="1676400"/>
            <a:ext cx="7162801" cy="448890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1F497D"/>
                </a:solidFill>
              </a:defRPr>
            </a:pPr>
            <a:r>
              <a:t>Mark Hopfenbeck (coördinator POD training):</a:t>
            </a:r>
          </a:p>
          <a:p>
            <a:pPr marL="0" indent="0">
              <a:buSzTx/>
              <a:buNone/>
              <a:defRPr>
                <a:solidFill>
                  <a:srgbClr val="1F497D"/>
                </a:solidFill>
              </a:defRPr>
            </a:pPr>
            <a:endParaRPr/>
          </a:p>
          <a:p>
            <a:pPr marL="0" indent="0">
              <a:buSzTx/>
              <a:buNone/>
              <a:defRPr>
                <a:solidFill>
                  <a:srgbClr val="1F497D"/>
                </a:solidFill>
              </a:defRPr>
            </a:pPr>
            <a:r>
              <a:t>	“Psychiatrists are not selected in their training on their social skills, but you can learn that. Unconditional warmth is difficult to learn in a course, this requires reflection. For whom this is  naturally difficult, mindfulness helps. "</a:t>
            </a:r>
          </a:p>
          <a:p>
            <a:pPr marL="0" indent="0">
              <a:buSzTx/>
              <a:buNone/>
              <a:defRPr>
                <a:solidFill>
                  <a:srgbClr val="1F497D"/>
                </a:solidFill>
              </a:defRPr>
            </a:pPr>
            <a:endParaRPr/>
          </a:p>
          <a:p>
            <a:pPr marL="0" indent="0">
              <a:buSzTx/>
              <a:buNone/>
              <a:defRPr>
                <a:solidFill>
                  <a:srgbClr val="1F497D"/>
                </a:solidFill>
              </a:defRPr>
            </a:pPr>
            <a:r>
              <a:t>- There is evidence that mindfullness improves the therapeutic relationship. It is about connecting and feeling compassion.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sp>
        <p:nvSpPr>
          <p:cNvPr id="137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/>
          <a:p>
            <a:r>
              <a:t>Mindfullnes practice</a:t>
            </a:r>
          </a:p>
        </p:txBody>
      </p:sp>
      <p:sp>
        <p:nvSpPr>
          <p:cNvPr id="138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</p:txBody>
      </p:sp>
      <p:sp>
        <p:nvSpPr>
          <p:cNvPr id="139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140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r>
              <a:t>Chantal Goudsmits</a:t>
            </a:r>
          </a:p>
          <a:p>
            <a:r>
              <a:t>Marion de Boer</a:t>
            </a:r>
          </a:p>
        </p:txBody>
      </p:sp>
      <p:sp>
        <p:nvSpPr>
          <p:cNvPr id="64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sp>
        <p:nvSpPr>
          <p:cNvPr id="65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/>
          <a:p>
            <a:r>
              <a:t>Little intro POD-way</a:t>
            </a:r>
          </a:p>
        </p:txBody>
      </p:sp>
      <p:sp>
        <p:nvSpPr>
          <p:cNvPr id="66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67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650302" y="6388417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6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0699" y="1908515"/>
            <a:ext cx="2186703" cy="1640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6203" y="3641042"/>
            <a:ext cx="3353680" cy="251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1357" y="3199064"/>
            <a:ext cx="3877844" cy="2585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sp>
        <p:nvSpPr>
          <p:cNvPr id="143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Exercise listening and reflecting</a:t>
            </a:r>
          </a:p>
        </p:txBody>
      </p:sp>
      <p:sp>
        <p:nvSpPr>
          <p:cNvPr id="144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r>
              <a:t>Groups 4 or 5</a:t>
            </a:r>
          </a:p>
          <a:p>
            <a:pPr>
              <a:buFontTx/>
              <a:buChar char="-"/>
            </a:pPr>
            <a:r>
              <a:t>One subject, one/two interviewers, rest reflecting team</a:t>
            </a:r>
          </a:p>
          <a:p>
            <a:pPr>
              <a:buFontTx/>
              <a:buChar char="-"/>
            </a:pPr>
            <a:r>
              <a:t>Interview about a time they were in a situation where they didn’t feel listened to and they were unable to get the other prson to listen to them. </a:t>
            </a:r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r>
              <a:t>- Handing out notes for participants.  </a:t>
            </a:r>
          </a:p>
        </p:txBody>
      </p:sp>
      <p:sp>
        <p:nvSpPr>
          <p:cNvPr id="145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146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01752">
              <a:defRPr sz="2376"/>
            </a:pPr>
            <a:r>
              <a:t>Start first POD-team Netherlands</a:t>
            </a:r>
          </a:p>
          <a:p>
            <a:pPr defTabSz="301752">
              <a:defRPr sz="2376"/>
            </a:pPr>
            <a:r>
              <a:t>1 novembre 2017</a:t>
            </a:r>
          </a:p>
        </p:txBody>
      </p:sp>
      <p:sp>
        <p:nvSpPr>
          <p:cNvPr id="149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0" name="Tijdelijke aanduiding voor inhoud 3" descr="Tijdelijke aanduiding voor inhoud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1988840"/>
            <a:ext cx="7032625" cy="4232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sp>
        <p:nvSpPr>
          <p:cNvPr id="153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97763">
              <a:defRPr sz="3132"/>
            </a:lvl1pPr>
          </a:lstStyle>
          <a:p>
            <a:r>
              <a:t>Collecting questions about our situation. </a:t>
            </a:r>
          </a:p>
        </p:txBody>
      </p:sp>
      <p:sp>
        <p:nvSpPr>
          <p:cNvPr id="154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r>
              <a:t>Listen to people</a:t>
            </a:r>
          </a:p>
          <a:p>
            <a:r>
              <a:t>Then make a conversation with two of us. </a:t>
            </a:r>
          </a:p>
          <a:p>
            <a:r>
              <a:t>Give space to others to reflect on that. </a:t>
            </a:r>
          </a:p>
          <a:p>
            <a:endParaRPr/>
          </a:p>
          <a:p>
            <a:endParaRPr/>
          </a:p>
          <a:p>
            <a:r>
              <a:t>Goal: to give an idea on how we do things in Eindhoven and have a dialogue about that. </a:t>
            </a:r>
          </a:p>
        </p:txBody>
      </p:sp>
      <p:sp>
        <p:nvSpPr>
          <p:cNvPr id="155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156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pic>
        <p:nvPicPr>
          <p:cNvPr id="159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955434"/>
            <a:ext cx="7162800" cy="538504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161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sp>
        <p:nvSpPr>
          <p:cNvPr id="164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165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166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266" y="868363"/>
            <a:ext cx="7278617" cy="5472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sp>
        <p:nvSpPr>
          <p:cNvPr id="169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/>
          <a:p>
            <a:r>
              <a:t>Ending with fishbowl</a:t>
            </a:r>
          </a:p>
        </p:txBody>
      </p:sp>
      <p:sp>
        <p:nvSpPr>
          <p:cNvPr id="170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r>
              <a:t>What did evoke with you? </a:t>
            </a:r>
          </a:p>
          <a:p>
            <a:r>
              <a:t>What do you want to share? </a:t>
            </a:r>
          </a:p>
        </p:txBody>
      </p:sp>
      <p:sp>
        <p:nvSpPr>
          <p:cNvPr id="171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172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565544" y="6388417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sp>
        <p:nvSpPr>
          <p:cNvPr id="73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4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5664" y="868362"/>
            <a:ext cx="7764282" cy="583723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76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650302" y="6388417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pic>
        <p:nvPicPr>
          <p:cNvPr id="79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2878" y="1164464"/>
            <a:ext cx="7801122" cy="5864937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81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650302" y="6388417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pic>
        <p:nvPicPr>
          <p:cNvPr id="84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1196751"/>
            <a:ext cx="6687964" cy="5024375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86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650302" y="6388417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jdelijke aanduiding voor voettekst 4"/>
          <p:cNvSpPr txBox="1"/>
          <p:nvPr/>
        </p:nvSpPr>
        <p:spPr>
          <a:xfrm>
            <a:off x="3276600" y="6388417"/>
            <a:ext cx="441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*</a:t>
            </a:r>
          </a:p>
        </p:txBody>
      </p:sp>
      <p:sp>
        <p:nvSpPr>
          <p:cNvPr id="89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" name="Tijdelijke aanduiding voor datum 3"/>
          <p:cNvSpPr txBox="1"/>
          <p:nvPr/>
        </p:nvSpPr>
        <p:spPr>
          <a:xfrm>
            <a:off x="1676400" y="6388417"/>
            <a:ext cx="16002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233C7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25-4-2018</a:t>
            </a:r>
          </a:p>
        </p:txBody>
      </p:sp>
      <p:sp>
        <p:nvSpPr>
          <p:cNvPr id="92" name="Tijdelijke aanduiding voor dianummer 5"/>
          <p:cNvSpPr txBox="1">
            <a:spLocks noGrp="1"/>
          </p:cNvSpPr>
          <p:nvPr>
            <p:ph type="sldNum" sz="quarter" idx="2"/>
          </p:nvPr>
        </p:nvSpPr>
        <p:spPr>
          <a:xfrm>
            <a:off x="8650302" y="6388417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93" name="Afbeelding 7" descr="Afbeelding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1262" y="1052736"/>
            <a:ext cx="7427939" cy="5584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el 1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/>
          <a:lstStyle/>
          <a:p>
            <a:r>
              <a:t>filmpjes</a:t>
            </a:r>
          </a:p>
        </p:txBody>
      </p:sp>
      <p:sp>
        <p:nvSpPr>
          <p:cNvPr id="96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pPr>
              <a:defRPr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https://www.youtube.com/watch?v=YDePi6Wvc2w&amp;sns=em</a:t>
            </a:r>
            <a:r>
              <a:t> (sadness)</a:t>
            </a:r>
          </a:p>
          <a:p>
            <a:endParaRPr/>
          </a:p>
          <a:p>
            <a:r>
              <a:t>Youtube: open dialogue</a:t>
            </a:r>
          </a:p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https://www.youtube.com/watch?v=aBjIvnRFja4</a:t>
            </a:r>
          </a:p>
          <a:p>
            <a:endParaRPr u="sng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https://www.youtube.com/watch?v=4EAegtEWsi4&amp;list=PLE3zLa5n17QeBjgRJpCciyZqbQDNhNIxb&amp;sns=em</a:t>
            </a:r>
            <a:r>
              <a:t> (mark hopfenbeck)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2"/>
          <p:cNvSpPr txBox="1">
            <a:spLocks noGrp="1"/>
          </p:cNvSpPr>
          <p:nvPr>
            <p:ph type="title"/>
          </p:nvPr>
        </p:nvSpPr>
        <p:spPr>
          <a:xfrm>
            <a:off x="827847" y="620688"/>
            <a:ext cx="7920405" cy="872287"/>
          </a:xfrm>
          <a:prstGeom prst="rect">
            <a:avLst/>
          </a:prstGeom>
        </p:spPr>
        <p:txBody>
          <a:bodyPr/>
          <a:lstStyle/>
          <a:p>
            <a:r>
              <a:t>		Origins of open dialogue</a:t>
            </a:r>
          </a:p>
        </p:txBody>
      </p:sp>
      <p:sp>
        <p:nvSpPr>
          <p:cNvPr id="99" name="Rectangle 3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t>Initiated in Finnish Western Lapland   since early 1980’s</a:t>
            </a:r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r>
              <a:t>Need-Adapted approach – Yrjö Alanen</a:t>
            </a:r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r>
              <a:t>Integrating systemic family therapy and psychodynamic psychotherapy</a:t>
            </a:r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r>
              <a:t>Treatment meeting 1984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2"/>
          <p:cNvSpPr txBox="1">
            <a:spLocks noGrp="1"/>
          </p:cNvSpPr>
          <p:nvPr>
            <p:ph type="title"/>
          </p:nvPr>
        </p:nvSpPr>
        <p:spPr>
          <a:xfrm>
            <a:off x="1676400" y="868362"/>
            <a:ext cx="7162800" cy="808038"/>
          </a:xfrm>
          <a:prstGeom prst="rect">
            <a:avLst/>
          </a:prstGeom>
        </p:spPr>
        <p:txBody>
          <a:bodyPr lIns="42201" tIns="42201" rIns="42201" bIns="42201"/>
          <a:lstStyle/>
          <a:p>
            <a:r>
              <a:t>Dialogical practice is effective</a:t>
            </a:r>
          </a:p>
        </p:txBody>
      </p:sp>
      <p:sp>
        <p:nvSpPr>
          <p:cNvPr id="102" name="Rectangle 3"/>
          <p:cNvSpPr txBox="1">
            <a:spLocks noGrp="1"/>
          </p:cNvSpPr>
          <p:nvPr>
            <p:ph type="body" idx="1"/>
          </p:nvPr>
        </p:nvSpPr>
        <p:spPr>
          <a:xfrm>
            <a:off x="1676400" y="1905000"/>
            <a:ext cx="7162800" cy="4221163"/>
          </a:xfrm>
          <a:prstGeom prst="rect">
            <a:avLst/>
          </a:prstGeom>
        </p:spPr>
        <p:txBody>
          <a:bodyPr lIns="42201" tIns="42201" rIns="42201" bIns="42201"/>
          <a:lstStyle/>
          <a:p>
            <a:pPr>
              <a:spcBef>
                <a:spcPts val="600"/>
              </a:spcBef>
              <a:buSzTx/>
              <a:buNone/>
              <a:defRPr sz="2900"/>
            </a:pPr>
            <a:r>
              <a:t>Open Dialogues in Tornio –  5 years follow-up 1992- 1997 (Seikkula et al., 2006):</a:t>
            </a:r>
          </a:p>
          <a:p>
            <a:pPr>
              <a:spcBef>
                <a:spcPts val="600"/>
              </a:spcBef>
              <a:defRPr sz="2900"/>
            </a:pPr>
            <a:r>
              <a:t>- 35 % used antipsychotic drugs</a:t>
            </a:r>
          </a:p>
          <a:p>
            <a:pPr>
              <a:spcBef>
                <a:spcPts val="600"/>
              </a:spcBef>
              <a:defRPr sz="2900"/>
            </a:pPr>
            <a:r>
              <a:t>- 81 % no remaining psychotic symptoms</a:t>
            </a:r>
          </a:p>
          <a:p>
            <a:pPr>
              <a:spcBef>
                <a:spcPts val="600"/>
              </a:spcBef>
              <a:defRPr sz="2900"/>
            </a:pPr>
            <a:r>
              <a:t>- 81% returned to full employment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del_GGzE01">
  <a:themeElements>
    <a:clrScheme name="model_GGzE0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del_GGzE01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del_GGzE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l_GGzE01">
  <a:themeElements>
    <a:clrScheme name="model_GGzE0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del_GGzE01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del_GGzE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608</Words>
  <Application>Microsoft Office PowerPoint</Application>
  <PresentationFormat>Diavoorstelling (4:3)</PresentationFormat>
  <Paragraphs>121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Calibri</vt:lpstr>
      <vt:lpstr>Lucida Sans</vt:lpstr>
      <vt:lpstr>Trebuchet MS</vt:lpstr>
      <vt:lpstr>model_GGzE01</vt:lpstr>
      <vt:lpstr>From FACT to POD</vt:lpstr>
      <vt:lpstr>Little intro POD-way</vt:lpstr>
      <vt:lpstr>PowerPoint-presentatie</vt:lpstr>
      <vt:lpstr>PowerPoint-presentatie</vt:lpstr>
      <vt:lpstr>PowerPoint-presentatie</vt:lpstr>
      <vt:lpstr>PowerPoint-presentatie</vt:lpstr>
      <vt:lpstr>filmpjes</vt:lpstr>
      <vt:lpstr>  Origins of open dialogue</vt:lpstr>
      <vt:lpstr>Dialogical practice is effective</vt:lpstr>
      <vt:lpstr>    Outcomes stable 2003 – 2005 (Aaltonen et al., 2011 and Seikkula et al, 2011): </vt:lpstr>
      <vt:lpstr>Core principles…</vt:lpstr>
      <vt:lpstr>PowerPoint-presentatie</vt:lpstr>
      <vt:lpstr>PowerPoint-presentatie</vt:lpstr>
      <vt:lpstr>Peer supported open dialogue</vt:lpstr>
      <vt:lpstr>PowerPoint-presentatie</vt:lpstr>
      <vt:lpstr>PowerPoint-presentatie</vt:lpstr>
      <vt:lpstr>The “P” in POD</vt:lpstr>
      <vt:lpstr>Mindfullness</vt:lpstr>
      <vt:lpstr>Mindfullnes practice</vt:lpstr>
      <vt:lpstr>Exercise listening and reflecting</vt:lpstr>
      <vt:lpstr>Start first POD-team Netherlands 1 novembre 2017</vt:lpstr>
      <vt:lpstr>Collecting questions about our situation. </vt:lpstr>
      <vt:lpstr>PowerPoint-presentatie</vt:lpstr>
      <vt:lpstr>PowerPoint-presentatie</vt:lpstr>
      <vt:lpstr>Ending with fishbowl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FACT to POD</dc:title>
  <dc:creator>Boer, Marion de</dc:creator>
  <cp:lastModifiedBy>Boer, Marion de</cp:lastModifiedBy>
  <cp:revision>3</cp:revision>
  <dcterms:modified xsi:type="dcterms:W3CDTF">2018-05-11T07:37:04Z</dcterms:modified>
</cp:coreProperties>
</file>